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ANIMATION MOVIE ANALYSIS  </a:t>
            </a:r>
            <a:endParaRPr lang="en-IN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MENTORNESS TASK </a:t>
            </a:r>
          </a:p>
          <a:p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  V.AKSHATHA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290538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STEPS FOR PERFORMING THE TASK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The animation movie dataset was provided by the </a:t>
            </a:r>
            <a:r>
              <a:rPr lang="en-US" b="1" dirty="0" err="1" smtClean="0">
                <a:ln/>
                <a:solidFill>
                  <a:schemeClr val="accent4"/>
                </a:solidFill>
              </a:rPr>
              <a:t>mentorness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 team itself</a:t>
            </a:r>
          </a:p>
          <a:p>
            <a:r>
              <a:rPr lang="en-US" b="1" dirty="0" smtClean="0">
                <a:ln/>
                <a:solidFill>
                  <a:schemeClr val="accent4"/>
                </a:solidFill>
              </a:rPr>
              <a:t>The dataset consists of 51946 rows and 23 columns</a:t>
            </a:r>
          </a:p>
          <a:p>
            <a:r>
              <a:rPr lang="en-US" b="1" dirty="0" smtClean="0">
                <a:ln/>
                <a:solidFill>
                  <a:schemeClr val="accent4"/>
                </a:solidFill>
              </a:rPr>
              <a:t>The dataset was loaded in the power bi desktop application</a:t>
            </a:r>
          </a:p>
          <a:p>
            <a:r>
              <a:rPr lang="en-US" b="1" dirty="0" smtClean="0">
                <a:ln/>
                <a:solidFill>
                  <a:schemeClr val="accent4"/>
                </a:solidFill>
              </a:rPr>
              <a:t>The dataset was checked for inappropriate / missing values</a:t>
            </a:r>
          </a:p>
          <a:p>
            <a:r>
              <a:rPr lang="en-US" b="1" dirty="0" smtClean="0">
                <a:ln/>
                <a:solidFill>
                  <a:schemeClr val="accent4"/>
                </a:solidFill>
              </a:rPr>
              <a:t>Variety of visuals were created to understand and reflect on the impactful insights drawn from the dataset</a:t>
            </a:r>
          </a:p>
          <a:p>
            <a:endParaRPr lang="en-US" b="1" dirty="0" smtClean="0">
              <a:ln/>
              <a:solidFill>
                <a:schemeClr val="accent4"/>
              </a:solidFill>
            </a:endParaRPr>
          </a:p>
          <a:p>
            <a:endParaRPr lang="en-IN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267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  </a:t>
            </a:r>
            <a:r>
              <a:rPr lang="en-US" b="1" dirty="0" smtClean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INSIGHTS DRAWN </a:t>
            </a:r>
            <a:endParaRPr lang="en-IN" b="1" dirty="0">
              <a:ln w="13462">
                <a:solidFill>
                  <a:schemeClr val="bg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Rounded Rectangular Callout 3"/>
          <p:cNvSpPr/>
          <p:nvPr/>
        </p:nvSpPr>
        <p:spPr>
          <a:xfrm>
            <a:off x="1295402" y="2680594"/>
            <a:ext cx="3122053" cy="1463183"/>
          </a:xfrm>
          <a:prstGeom prst="wedgeRoundRectCallout">
            <a:avLst>
              <a:gd name="adj1" fmla="val -21246"/>
              <a:gd name="adj2" fmla="val 73943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200" b="1" dirty="0">
                <a:ln/>
                <a:solidFill>
                  <a:schemeClr val="accent4"/>
                </a:solidFill>
              </a:rPr>
              <a:t>The most popular production companies are the United states of America – 38K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2689002" y="4383826"/>
            <a:ext cx="3760631" cy="1463183"/>
          </a:xfrm>
          <a:prstGeom prst="wedgeRoundRectCallout">
            <a:avLst>
              <a:gd name="adj1" fmla="val -21518"/>
              <a:gd name="adj2" fmla="val 74823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sz="2200" b="1" dirty="0" smtClean="0">
                <a:ln/>
                <a:solidFill>
                  <a:schemeClr val="accent4"/>
                </a:solidFill>
              </a:rPr>
              <a:t>Animation </a:t>
            </a:r>
            <a:r>
              <a:rPr lang="en-US" sz="2200" b="1" dirty="0">
                <a:ln/>
                <a:solidFill>
                  <a:schemeClr val="accent4"/>
                </a:solidFill>
              </a:rPr>
              <a:t>, comedy and </a:t>
            </a:r>
            <a:r>
              <a:rPr lang="en-US" sz="2200" b="1" dirty="0" smtClean="0">
                <a:ln/>
                <a:solidFill>
                  <a:schemeClr val="accent4"/>
                </a:solidFill>
              </a:rPr>
              <a:t>   family </a:t>
            </a:r>
            <a:r>
              <a:rPr lang="en-US" sz="2200" b="1" dirty="0">
                <a:ln/>
                <a:solidFill>
                  <a:schemeClr val="accent4"/>
                </a:solidFill>
              </a:rPr>
              <a:t>are the genre that makes the most of the revenue- 6.29 billions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6250547" y="2745226"/>
            <a:ext cx="3181082" cy="1481071"/>
          </a:xfrm>
          <a:prstGeom prst="wedgeRoundRectCallout">
            <a:avLst>
              <a:gd name="adj1" fmla="val -21643"/>
              <a:gd name="adj2" fmla="val 73804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sz="2400" b="1" dirty="0">
                <a:ln/>
                <a:solidFill>
                  <a:schemeClr val="accent4"/>
                </a:solidFill>
              </a:rPr>
              <a:t>The most voted title is ‘Inside Out’  - 19K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8010657" y="4383826"/>
            <a:ext cx="3117759" cy="1463183"/>
          </a:xfrm>
          <a:prstGeom prst="wedgeRoundRectCallout">
            <a:avLst>
              <a:gd name="adj1" fmla="val -21659"/>
              <a:gd name="adj2" fmla="val 74823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sz="2400" b="1" dirty="0">
                <a:ln/>
                <a:solidFill>
                  <a:schemeClr val="accent4"/>
                </a:solidFill>
              </a:rPr>
              <a:t>The most popular title is ‘</a:t>
            </a:r>
            <a:r>
              <a:rPr lang="en-US" sz="2400" b="1" dirty="0" smtClean="0">
                <a:ln/>
                <a:solidFill>
                  <a:schemeClr val="accent4"/>
                </a:solidFill>
              </a:rPr>
              <a:t>Elemental’ </a:t>
            </a:r>
            <a:r>
              <a:rPr lang="en-US" sz="2400" b="1" dirty="0">
                <a:ln/>
                <a:solidFill>
                  <a:schemeClr val="accent4"/>
                </a:solidFill>
              </a:rPr>
              <a:t>– 1.01K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757" y="721216"/>
            <a:ext cx="3129565" cy="15647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219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INSIGHTS DRAWN </a:t>
            </a:r>
            <a:r>
              <a:rPr lang="en-US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cont</a:t>
            </a:r>
            <a:r>
              <a:rPr lang="en-US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… </a:t>
            </a:r>
            <a:endParaRPr lang="en-IN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4" name="Rounded Rectangular Callout 3"/>
          <p:cNvSpPr/>
          <p:nvPr/>
        </p:nvSpPr>
        <p:spPr>
          <a:xfrm>
            <a:off x="921108" y="2549567"/>
            <a:ext cx="3367557" cy="3323199"/>
          </a:xfrm>
          <a:prstGeom prst="wedgeRoundRectCallout">
            <a:avLst/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dirty="0">
                <a:ln/>
                <a:solidFill>
                  <a:schemeClr val="accent4"/>
                </a:solidFill>
              </a:rPr>
              <a:t>The top 5 movies who got the highest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revenue </a:t>
            </a:r>
          </a:p>
          <a:p>
            <a:pPr marL="342900" indent="-342900" algn="ctr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Frozen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II – 1.45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billions</a:t>
            </a:r>
          </a:p>
          <a:p>
            <a:pPr marL="342900" indent="-342900" algn="ctr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The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super Mario bros. movie – 1.35 billions </a:t>
            </a:r>
            <a:endParaRPr lang="en-US" sz="2000" b="1" dirty="0" smtClean="0">
              <a:ln/>
              <a:solidFill>
                <a:schemeClr val="accent4"/>
              </a:solidFill>
            </a:endParaRPr>
          </a:p>
          <a:p>
            <a:pPr marL="342900" indent="-342900" algn="ctr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Frozen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– 1.27 billions </a:t>
            </a:r>
            <a:endParaRPr lang="en-US" sz="2000" b="1" dirty="0" smtClean="0">
              <a:ln/>
              <a:solidFill>
                <a:schemeClr val="accent4"/>
              </a:solidFill>
            </a:endParaRPr>
          </a:p>
          <a:p>
            <a:pPr marL="342900" indent="-342900" algn="ctr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 </a:t>
            </a:r>
            <a:r>
              <a:rPr lang="en-US" sz="2000" b="1" dirty="0" err="1">
                <a:ln/>
                <a:solidFill>
                  <a:schemeClr val="accent4"/>
                </a:solidFill>
              </a:rPr>
              <a:t>Incredibles</a:t>
            </a:r>
            <a:r>
              <a:rPr lang="en-US" sz="2000" b="1" dirty="0">
                <a:ln/>
                <a:solidFill>
                  <a:schemeClr val="accent4"/>
                </a:solidFill>
              </a:rPr>
              <a:t> 2 -  1.24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billions</a:t>
            </a:r>
          </a:p>
          <a:p>
            <a:pPr marL="342900" indent="-342900" algn="ctr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Minions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-  1.15 billions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4585281" y="2598074"/>
            <a:ext cx="2858708" cy="1278467"/>
          </a:xfrm>
          <a:prstGeom prst="wedgeRoundRectCallout">
            <a:avLst>
              <a:gd name="adj1" fmla="val -21284"/>
              <a:gd name="adj2" fmla="val 75596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/>
            <a:r>
              <a:rPr lang="en-US" sz="2200" b="1" dirty="0">
                <a:ln/>
                <a:solidFill>
                  <a:schemeClr val="accent4"/>
                </a:solidFill>
              </a:rPr>
              <a:t>Pixar and Walt Disney pictures was given the highest budget  - 2.21 billions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7817475" y="2549567"/>
            <a:ext cx="3515933" cy="3323199"/>
          </a:xfrm>
          <a:prstGeom prst="wedgeRoundRectCallout">
            <a:avLst>
              <a:gd name="adj1" fmla="val -20833"/>
              <a:gd name="adj2" fmla="val 60541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000" b="1" dirty="0" smtClean="0">
                <a:ln/>
                <a:solidFill>
                  <a:schemeClr val="accent4"/>
                </a:solidFill>
              </a:rPr>
              <a:t>Movies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by the average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votes, the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top 5 movies </a:t>
            </a:r>
            <a:endParaRPr lang="en-US" sz="2000" b="1" dirty="0" smtClean="0">
              <a:ln/>
              <a:solidFill>
                <a:schemeClr val="accent4"/>
              </a:solidFill>
            </a:endParaRPr>
          </a:p>
          <a:p>
            <a:pPr marL="457200" indent="-457200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Cinderella – 54.40  </a:t>
            </a:r>
          </a:p>
          <a:p>
            <a:pPr marL="457200" indent="-457200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A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Christmas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carol 51.91</a:t>
            </a:r>
          </a:p>
          <a:p>
            <a:pPr marL="457200" indent="-457200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Jack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and the bean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stalk- 51.17</a:t>
            </a:r>
          </a:p>
          <a:p>
            <a:pPr marL="457200" indent="-457200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Beauty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and the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beast – 39.92 </a:t>
            </a:r>
            <a:endParaRPr lang="en-US" sz="2000" b="1" dirty="0">
              <a:ln/>
              <a:solidFill>
                <a:schemeClr val="accent4"/>
              </a:solidFill>
            </a:endParaRPr>
          </a:p>
          <a:p>
            <a:pPr marL="457200" indent="-457200">
              <a:buAutoNum type="arabicPeriod"/>
            </a:pPr>
            <a:r>
              <a:rPr lang="en-US" sz="2000" b="1" dirty="0" smtClean="0">
                <a:ln/>
                <a:solidFill>
                  <a:schemeClr val="accent4"/>
                </a:solidFill>
              </a:rPr>
              <a:t>The </a:t>
            </a:r>
            <a:r>
              <a:rPr lang="en-US" sz="2000" b="1" dirty="0">
                <a:ln/>
                <a:solidFill>
                  <a:schemeClr val="accent4"/>
                </a:solidFill>
              </a:rPr>
              <a:t>wind in the </a:t>
            </a:r>
            <a:r>
              <a:rPr lang="en-US" sz="2000" b="1" dirty="0" smtClean="0">
                <a:ln/>
                <a:solidFill>
                  <a:schemeClr val="accent4"/>
                </a:solidFill>
              </a:rPr>
              <a:t>willows – 38.28</a:t>
            </a:r>
            <a:endParaRPr lang="en-US" sz="2000" b="1" dirty="0">
              <a:ln/>
              <a:solidFill>
                <a:schemeClr val="accent4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4570928" y="4422463"/>
            <a:ext cx="2873061" cy="1450304"/>
          </a:xfrm>
          <a:prstGeom prst="wedgeRoundRectCallout">
            <a:avLst>
              <a:gd name="adj1" fmla="val -21730"/>
              <a:gd name="adj2" fmla="val 72268"/>
              <a:gd name="adj3" fmla="val 16667"/>
            </a:avLst>
          </a:pr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sz="2400" b="1" dirty="0" smtClean="0">
                <a:ln/>
                <a:solidFill>
                  <a:schemeClr val="accent4"/>
                </a:solidFill>
              </a:rPr>
              <a:t>Th</a:t>
            </a:r>
            <a:r>
              <a:rPr lang="en-US" sz="2400" b="1" dirty="0" smtClean="0">
                <a:ln/>
                <a:solidFill>
                  <a:schemeClr val="accent4"/>
                </a:solidFill>
              </a:rPr>
              <a:t>e most popular language is English – 58K</a:t>
            </a:r>
            <a:endParaRPr lang="en-US" sz="2400" b="1" dirty="0">
              <a:ln/>
              <a:solidFill>
                <a:schemeClr val="accent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8524" y="718564"/>
            <a:ext cx="2590801" cy="156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775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KEY PERFORMANCE INDICATORS </a:t>
            </a:r>
            <a:b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[ KPI ]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272" y="3496883"/>
            <a:ext cx="3307455" cy="1653728"/>
          </a:xfrm>
          <a:prstGeom prst="rect">
            <a:avLst/>
          </a:prstGeom>
        </p:spPr>
      </p:pic>
      <p:sp>
        <p:nvSpPr>
          <p:cNvPr id="6" name="Flowchart: Alternate Process 5"/>
          <p:cNvSpPr/>
          <p:nvPr/>
        </p:nvSpPr>
        <p:spPr>
          <a:xfrm>
            <a:off x="4893972" y="2526808"/>
            <a:ext cx="2228045" cy="821029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b="1" dirty="0">
                <a:ln/>
                <a:solidFill>
                  <a:schemeClr val="accent3"/>
                </a:solidFill>
              </a:rPr>
              <a:t>SUM OF REVENUE – 97bn</a:t>
            </a:r>
          </a:p>
        </p:txBody>
      </p:sp>
      <p:sp>
        <p:nvSpPr>
          <p:cNvPr id="9" name="Flowchart: Alternate Process 8"/>
          <p:cNvSpPr/>
          <p:nvPr/>
        </p:nvSpPr>
        <p:spPr>
          <a:xfrm>
            <a:off x="1790163" y="3348507"/>
            <a:ext cx="2405733" cy="824248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b="1" dirty="0">
                <a:ln/>
                <a:solidFill>
                  <a:schemeClr val="accent3"/>
                </a:solidFill>
              </a:rPr>
              <a:t>SUM OF BUDGET – 30bn</a:t>
            </a:r>
          </a:p>
        </p:txBody>
      </p:sp>
      <p:sp>
        <p:nvSpPr>
          <p:cNvPr id="10" name="Flowchart: Alternate Process 9"/>
          <p:cNvSpPr/>
          <p:nvPr/>
        </p:nvSpPr>
        <p:spPr>
          <a:xfrm>
            <a:off x="1790163" y="4874654"/>
            <a:ext cx="2405733" cy="721217"/>
          </a:xfrm>
          <a:prstGeom prst="flowChartAlternate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sz="1600" b="1" dirty="0">
                <a:ln/>
                <a:solidFill>
                  <a:schemeClr val="accent3"/>
                </a:solidFill>
              </a:rPr>
              <a:t>SUM OF VOTE_COUNT – 2M</a:t>
            </a:r>
          </a:p>
        </p:txBody>
      </p:sp>
      <p:sp>
        <p:nvSpPr>
          <p:cNvPr id="11" name="Flowchart: Alternate Process 10"/>
          <p:cNvSpPr/>
          <p:nvPr/>
        </p:nvSpPr>
        <p:spPr>
          <a:xfrm>
            <a:off x="7996103" y="4874654"/>
            <a:ext cx="2472743" cy="721217"/>
          </a:xfrm>
          <a:prstGeom prst="flowChartAlternateProcess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sz="1600" b="1" dirty="0">
                <a:ln/>
                <a:solidFill>
                  <a:schemeClr val="accent3"/>
                </a:solidFill>
              </a:rPr>
              <a:t>COUNT OF ORIGINAL_TITLES – 50.198K</a:t>
            </a:r>
          </a:p>
        </p:txBody>
      </p:sp>
      <p:sp>
        <p:nvSpPr>
          <p:cNvPr id="12" name="Flowchart: Alternate Process 11"/>
          <p:cNvSpPr/>
          <p:nvPr/>
        </p:nvSpPr>
        <p:spPr>
          <a:xfrm>
            <a:off x="7996103" y="3348507"/>
            <a:ext cx="2472743" cy="824248"/>
          </a:xfrm>
          <a:prstGeom prst="flowChartAlternateProcess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b="1" dirty="0">
                <a:ln/>
                <a:solidFill>
                  <a:schemeClr val="accent3"/>
                </a:solidFill>
              </a:rPr>
              <a:t>COUNT OF GENRES – 2.64K</a:t>
            </a:r>
          </a:p>
        </p:txBody>
      </p:sp>
      <p:sp>
        <p:nvSpPr>
          <p:cNvPr id="13" name="Flowchart: Alternate Process 12"/>
          <p:cNvSpPr/>
          <p:nvPr/>
        </p:nvSpPr>
        <p:spPr>
          <a:xfrm>
            <a:off x="4893972" y="5299657"/>
            <a:ext cx="2228045" cy="759854"/>
          </a:xfrm>
          <a:prstGeom prst="flowChartAlternateProcess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b="1" dirty="0">
                <a:ln/>
                <a:solidFill>
                  <a:schemeClr val="accent3"/>
                </a:solidFill>
              </a:rPr>
              <a:t>AVERAGE OF VOTES – 2.60</a:t>
            </a:r>
          </a:p>
        </p:txBody>
      </p:sp>
    </p:spTree>
    <p:extLst>
      <p:ext uri="{BB962C8B-B14F-4D97-AF65-F5344CB8AC3E}">
        <p14:creationId xmlns:p14="http://schemas.microsoft.com/office/powerpoint/2010/main" val="2181742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32" y="716653"/>
            <a:ext cx="8384146" cy="54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605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105</TotalTime>
  <Words>253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Garamond</vt:lpstr>
      <vt:lpstr>Organic</vt:lpstr>
      <vt:lpstr>ANIMATION MOVIE ANALYSIS  </vt:lpstr>
      <vt:lpstr>STEPS FOR PERFORMING THE TASK</vt:lpstr>
      <vt:lpstr>  INSIGHTS DRAWN </vt:lpstr>
      <vt:lpstr>INSIGHTS DRAWN cont… </vt:lpstr>
      <vt:lpstr>KEY PERFORMANCE INDICATORS  [ KPI ]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MOVIE ANALYSIS</dc:title>
  <dc:creator>Akshatha</dc:creator>
  <cp:lastModifiedBy>Akshatha</cp:lastModifiedBy>
  <cp:revision>11</cp:revision>
  <dcterms:created xsi:type="dcterms:W3CDTF">2024-04-13T05:34:00Z</dcterms:created>
  <dcterms:modified xsi:type="dcterms:W3CDTF">2024-04-13T13:31:36Z</dcterms:modified>
</cp:coreProperties>
</file>

<file path=docProps/thumbnail.jpeg>
</file>